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A62C-BF78-9149-8521-ED41029C5D59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5E-D69C-0F4B-9E23-476226B80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4" Type="http://schemas.openxmlformats.org/officeDocument/2006/relationships/hyperlink" Target="https://www.coursera.org/learn/neural-networks" TargetMode="External"/><Relationship Id="rId5" Type="http://schemas.openxmlformats.org/officeDocument/2006/relationships/hyperlink" Target="https://www.tensorflow.org/get_started/mnist/beginn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mohanrajendran</a:t>
            </a:r>
            <a:r>
              <a:rPr lang="en-US" dirty="0"/>
              <a:t>/NN-Presentation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20" y="399713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</p:spPr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and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  <a:blipFill rotWithShape="0">
                <a:blip r:embed="rId2"/>
                <a:stretch>
                  <a:fillRect l="-103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96194" y="4922682"/>
            <a:ext cx="1109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4065" y="477545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4797" y="491985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1764" y="5790528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4544" y="473399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</p:spPr>
            <p:txBody>
              <a:bodyPr/>
              <a:lstStyle/>
              <a:p>
                <a:r>
                  <a:rPr lang="en-US" dirty="0" smtClean="0"/>
                  <a:t>AND function outputs 1 when both inputs are 1</a:t>
                </a:r>
              </a:p>
              <a:p>
                <a:r>
                  <a:rPr lang="en-US" dirty="0" smtClean="0"/>
                  <a:t>Two inputs and single output</a:t>
                </a:r>
              </a:p>
              <a:p>
                <a:r>
                  <a:rPr lang="en-US" dirty="0" smtClean="0"/>
                  <a:t>Two weights and a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  <a:blipFill rotWithShape="0">
                <a:blip r:embed="rId2"/>
                <a:stretch>
                  <a:fillRect l="-1033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34540" y="4491990"/>
            <a:ext cx="971631" cy="4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44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38033" y="585956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7586" y="4661846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7" idx="2"/>
          </p:cNvCxnSpPr>
          <p:nvPr/>
        </p:nvCxnSpPr>
        <p:spPr>
          <a:xfrm flipV="1">
            <a:off x="1886543" y="4922682"/>
            <a:ext cx="1119628" cy="5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411480"/>
            <a:ext cx="7669277" cy="5974378"/>
          </a:xfrm>
        </p:spPr>
        <p:txBody>
          <a:bodyPr/>
          <a:lstStyle/>
          <a:p>
            <a:r>
              <a:rPr lang="en-US" dirty="0" smtClean="0"/>
              <a:t>XOR function takes two inputs and outputs a 1 if exactly one of the input is 1.</a:t>
            </a:r>
          </a:p>
          <a:p>
            <a:r>
              <a:rPr lang="en-US" dirty="0" smtClean="0"/>
              <a:t>Obvious solution would be to use the same neuron arrangement as the AND function</a:t>
            </a:r>
          </a:p>
          <a:p>
            <a:endParaRPr lang="en-US" dirty="0"/>
          </a:p>
          <a:p>
            <a:r>
              <a:rPr lang="en-US" dirty="0" smtClean="0"/>
              <a:t>This will not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2216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</p:spPr>
            <p:txBody>
              <a:bodyPr/>
              <a:lstStyle/>
              <a:p>
                <a:r>
                  <a:rPr lang="en-US" dirty="0" smtClean="0"/>
                  <a:t>A single neuron can only partition its input along a single straight 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XOR requires two partitions. Thus, we introduce hidden layer that allows us to build two partitions</a:t>
                </a:r>
              </a:p>
              <a:p>
                <a:r>
                  <a:rPr lang="en-US" dirty="0" smtClean="0"/>
                  <a:t>Two inputs leading to two neurons which in turn feed into one neuron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  <a:blipFill rotWithShape="0">
                <a:blip r:embed="rId2"/>
                <a:stretch>
                  <a:fillRect l="-1033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10" y="3002578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77190"/>
            <a:ext cx="7669277" cy="2028033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dirty="0" smtClean="0"/>
              <a:t>inputs leading to two neurons which in turn feed into one neuron</a:t>
            </a:r>
          </a:p>
          <a:p>
            <a:endParaRPr lang="en-US" smtClean="0"/>
          </a:p>
          <a:p>
            <a:r>
              <a:rPr lang="en-US" smtClean="0"/>
              <a:t>Total </a:t>
            </a:r>
            <a:r>
              <a:rPr lang="en-US" dirty="0" smtClean="0"/>
              <a:t>of 6 weights and 3 biases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70924" y="3177540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3388054" y="38278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291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blipFill rotWithShape="0">
                <a:blip r:embed="rId4"/>
                <a:stretch>
                  <a:fillRect r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3419498" y="6006827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64633" y="5337814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blipFill rotWithShape="0">
                <a:blip r:embed="rId6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endCxn id="7" idx="2"/>
          </p:cNvCxnSpPr>
          <p:nvPr/>
        </p:nvCxnSpPr>
        <p:spPr>
          <a:xfrm flipV="1">
            <a:off x="1764633" y="3157163"/>
            <a:ext cx="1062265" cy="21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2"/>
          </p:cNvCxnSpPr>
          <p:nvPr/>
        </p:nvCxnSpPr>
        <p:spPr>
          <a:xfrm>
            <a:off x="1774704" y="3190511"/>
            <a:ext cx="1045903" cy="214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blipFill rotWithShape="0">
                <a:blip r:embed="rId7"/>
                <a:stretch>
                  <a:fillRect r="-67347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blipFill rotWithShape="0">
                <a:blip r:embed="rId8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132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blipFill rotWithShape="0">
                <a:blip r:embed="rId10"/>
                <a:stretch>
                  <a:fillRect r="-1296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7" idx="6"/>
            <a:endCxn id="19" idx="2"/>
          </p:cNvCxnSpPr>
          <p:nvPr/>
        </p:nvCxnSpPr>
        <p:spPr>
          <a:xfrm>
            <a:off x="4070072" y="3157163"/>
            <a:ext cx="1438642" cy="94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6"/>
            <a:endCxn id="19" idx="2"/>
          </p:cNvCxnSpPr>
          <p:nvPr/>
        </p:nvCxnSpPr>
        <p:spPr>
          <a:xfrm flipV="1">
            <a:off x="4063781" y="4104308"/>
            <a:ext cx="1444933" cy="123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23634" y="47803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blipFill rotWithShape="0">
                <a:blip r:embed="rId12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blipFill rotWithShape="0">
                <a:blip r:embed="rId13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19" idx="6"/>
          </p:cNvCxnSpPr>
          <p:nvPr/>
        </p:nvCxnSpPr>
        <p:spPr>
          <a:xfrm>
            <a:off x="6751888" y="4104308"/>
            <a:ext cx="103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3920" y="390698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6 weights and 3 biases, we are already starting to see lots of lines of math showing up.</a:t>
            </a:r>
          </a:p>
          <a:p>
            <a:endParaRPr lang="en-US" dirty="0" smtClean="0"/>
          </a:p>
          <a:p>
            <a:r>
              <a:rPr lang="en-US" dirty="0" smtClean="0"/>
              <a:t>However almost all of them follow a similar pattern. We can use matrix notation to combine weights and bias in each layer into a single matrix that we can use for computation</a:t>
            </a:r>
          </a:p>
          <a:p>
            <a:endParaRPr lang="en-US" dirty="0"/>
          </a:p>
          <a:p>
            <a:r>
              <a:rPr lang="en-US" dirty="0" smtClean="0"/>
              <a:t>We also use backpropagation. A shortcut where we use gradients in the forward layer to compute gradients for the layer behind.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Matrix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65760"/>
            <a:ext cx="7669277" cy="6020098"/>
          </a:xfrm>
        </p:spPr>
        <p:txBody>
          <a:bodyPr/>
          <a:lstStyle/>
          <a:p>
            <a:r>
              <a:rPr lang="en-US" dirty="0" smtClean="0"/>
              <a:t>Classification of MNIST handwritten digits</a:t>
            </a:r>
          </a:p>
          <a:p>
            <a:pPr lvl="1"/>
            <a:r>
              <a:rPr lang="en-US" dirty="0" smtClean="0"/>
              <a:t>Famous dataset used for testing effectiveness of various ML algorithms</a:t>
            </a:r>
          </a:p>
          <a:p>
            <a:pPr lvl="1"/>
            <a:r>
              <a:rPr lang="en-US" dirty="0" smtClean="0"/>
              <a:t>Input is a 28x28 grayscale image which we can take as a single vector of length 28*28 = 784.</a:t>
            </a:r>
          </a:p>
          <a:p>
            <a:pPr lvl="1"/>
            <a:r>
              <a:rPr lang="en-US" dirty="0" smtClean="0"/>
              <a:t>50000 </a:t>
            </a:r>
            <a:r>
              <a:rPr lang="en-US" dirty="0" smtClean="0"/>
              <a:t>training cases, 10000 validation cases, 10000 test cases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Luckily</a:t>
            </a:r>
            <a:r>
              <a:rPr lang="en-US" dirty="0" smtClean="0"/>
              <a:t>, we have already created a matrix method to train a neural network</a:t>
            </a:r>
          </a:p>
          <a:p>
            <a:pPr lvl="1"/>
            <a:r>
              <a:rPr lang="en-US" dirty="0" smtClean="0"/>
              <a:t>We can just set a different matrix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22" y="3805457"/>
            <a:ext cx="2762250" cy="27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rate of 3</a:t>
            </a:r>
            <a:endParaRPr lang="en-US" dirty="0"/>
          </a:p>
          <a:p>
            <a:r>
              <a:rPr lang="en-US" dirty="0" smtClean="0"/>
              <a:t>Mini-batch size of 10</a:t>
            </a:r>
          </a:p>
          <a:p>
            <a:pPr lvl="1"/>
            <a:r>
              <a:rPr lang="en-US" dirty="0" smtClean="0"/>
              <a:t>More frequent updates leading to better convergence</a:t>
            </a:r>
          </a:p>
          <a:p>
            <a:pPr lvl="1"/>
            <a:r>
              <a:rPr lang="en-US" dirty="0" smtClean="0"/>
              <a:t>Randomly chosen</a:t>
            </a:r>
            <a:endParaRPr lang="en-US" dirty="0"/>
          </a:p>
          <a:p>
            <a:r>
              <a:rPr lang="en-US" dirty="0" smtClean="0"/>
              <a:t>30 hidden layers</a:t>
            </a:r>
          </a:p>
          <a:p>
            <a:r>
              <a:rPr lang="en-US" dirty="0" smtClean="0"/>
              <a:t>15 epochs (number of runs through total training data)</a:t>
            </a:r>
          </a:p>
          <a:p>
            <a:pPr lvl="1"/>
            <a:r>
              <a:rPr lang="en-US" dirty="0" smtClean="0"/>
              <a:t>To limit time spent</a:t>
            </a:r>
            <a:endParaRPr lang="en-US" dirty="0"/>
          </a:p>
          <a:p>
            <a:r>
              <a:rPr lang="en-US" dirty="0" smtClean="0"/>
              <a:t>Hyper-parameters are determined by running trials on various combinations to find the best performance.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Hyper-parameters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We have seen neural networks which are classifiers that can work on a large range of problems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Simple to learn the basics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Deep neural networks are hard to train due to vanishing gradient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Use more novel strategies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/>
              <a:t>C</a:t>
            </a:r>
            <a:r>
              <a:rPr lang="en-US" dirty="0" smtClean="0"/>
              <a:t>onvolutional neural networks	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Restricted Boltzmann machines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Recurrent neural networks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Basics remain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AND 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LEARN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54330"/>
            <a:ext cx="7669277" cy="6031528"/>
          </a:xfrm>
        </p:spPr>
        <p:txBody>
          <a:bodyPr/>
          <a:lstStyle/>
          <a:p>
            <a:r>
              <a:rPr lang="en-US" dirty="0" smtClean="0"/>
              <a:t>Neural Networks and machine learning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://neuralnetworksanddeeplearning.com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Deep learning book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://www.deeplearningbook.org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Neural Networks for Machine Learning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www.coursera.org/learn/neural-networks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Digit classification on </a:t>
            </a:r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www.tensorflow.org/get_started/mnist/beginners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69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914403" y="3007195"/>
            <a:ext cx="2149337" cy="809777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by neurons connected together in a 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by adjusting the strength of connections between neurons</a:t>
            </a:r>
          </a:p>
          <a:p>
            <a:r>
              <a:rPr lang="en-US" dirty="0" smtClean="0"/>
              <a:t>Can be used in many different domains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</a:t>
            </a:r>
            <a:r>
              <a:rPr lang="en-US" dirty="0" smtClean="0"/>
              <a:t>inputs from multiple neurons and produces single output</a:t>
            </a:r>
            <a:endParaRPr lang="en-US" dirty="0" smtClean="0"/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A discontinuous step function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 smtClean="0"/>
                  <a:t>abrupt changes </a:t>
                </a:r>
                <a:r>
                  <a:rPr lang="en-US" dirty="0" smtClean="0"/>
                  <a:t>makes the output vary in a complicated way</a:t>
                </a:r>
              </a:p>
              <a:p>
                <a:r>
                  <a:rPr lang="en-US" dirty="0" smtClean="0"/>
                  <a:t>An activation function is used to approximate the step function in continuous domain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34" y="4398891"/>
            <a:ext cx="4910854" cy="23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1 (simulate actual neurons)</a:t>
                </a:r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Other types include</a:t>
                </a:r>
              </a:p>
              <a:p>
                <a:pPr lvl="1"/>
                <a:r>
                  <a:rPr lang="en-US" dirty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</a:p>
              <a:p>
                <a:pPr lvl="1"/>
                <a:r>
                  <a:rPr lang="en-US" dirty="0" err="1" smtClean="0"/>
                  <a:t>Softmax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6" y="4057296"/>
            <a:ext cx="6406002" cy="23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a(x) is actual, e(x) is expected</a:t>
                </a:r>
                <a:endParaRPr lang="en-US" dirty="0"/>
              </a:p>
              <a:p>
                <a:pPr lvl="1"/>
                <a:r>
                  <a:rPr lang="en-US" dirty="0" smtClean="0"/>
                  <a:t>n is a number of inputs in a batch</a:t>
                </a:r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3981</TotalTime>
  <Words>1291</Words>
  <Application>Microsoft Macintosh PowerPoint</Application>
  <PresentationFormat>Widescreen</PresentationFormat>
  <Paragraphs>193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  <vt:lpstr>AND FUNCTION</vt:lpstr>
      <vt:lpstr>XOR FUNCTION</vt:lpstr>
      <vt:lpstr>XOR FUNCTION</vt:lpstr>
      <vt:lpstr>XOR FUNCTION</vt:lpstr>
      <vt:lpstr>XOR FUNCTION</vt:lpstr>
      <vt:lpstr>DIGIT CLASSIFIER</vt:lpstr>
      <vt:lpstr>DIGIT CLASSIFIER</vt:lpstr>
      <vt:lpstr>CONCLUSION</vt:lpstr>
      <vt:lpstr>TO LEARN MORE</vt:lpstr>
      <vt:lpstr>THE END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226</cp:revision>
  <dcterms:created xsi:type="dcterms:W3CDTF">2017-04-24T09:16:12Z</dcterms:created>
  <dcterms:modified xsi:type="dcterms:W3CDTF">2017-08-03T03:37:22Z</dcterms:modified>
</cp:coreProperties>
</file>